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anose="020F0502020204030204" pitchFamily="2" charset="-79"/>
      <p:regular r:id="rId13"/>
    </p:embeddedFont>
    <p:embeddedFont>
      <p:font typeface="Montserrat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91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DataOrbit Healthcare Provider Fraud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Machine Learning Approach to Safeguard Medicare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DD96F-D082-6A54-A8C4-8E8F4F99D6E6}"/>
              </a:ext>
            </a:extLst>
          </p:cNvPr>
          <p:cNvSpPr txBox="1"/>
          <p:nvPr/>
        </p:nvSpPr>
        <p:spPr>
          <a:xfrm>
            <a:off x="5943600" y="5531005"/>
            <a:ext cx="5653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Abdelmonem</a:t>
            </a:r>
            <a:r>
              <a:rPr lang="en-US" dirty="0">
                <a:solidFill>
                  <a:schemeClr val="bg1"/>
                </a:solidFill>
              </a:rPr>
              <a:t> Sayed </a:t>
            </a:r>
          </a:p>
          <a:p>
            <a:r>
              <a:rPr lang="en-US" dirty="0">
                <a:solidFill>
                  <a:schemeClr val="bg1"/>
                </a:solidFill>
              </a:rPr>
              <a:t>Ahmed Mohamed</a:t>
            </a:r>
          </a:p>
          <a:p>
            <a:r>
              <a:rPr lang="en-US" dirty="0">
                <a:solidFill>
                  <a:schemeClr val="bg1"/>
                </a:solidFill>
              </a:rPr>
              <a:t>Eyad Ahmed </a:t>
            </a:r>
          </a:p>
          <a:p>
            <a:r>
              <a:rPr lang="en-US" dirty="0">
                <a:solidFill>
                  <a:schemeClr val="bg1"/>
                </a:solidFill>
              </a:rPr>
              <a:t>Kiro Reda </a:t>
            </a:r>
          </a:p>
          <a:p>
            <a:r>
              <a:rPr lang="en-US">
                <a:solidFill>
                  <a:schemeClr val="bg1"/>
                </a:solidFill>
              </a:rPr>
              <a:t>Danial </a:t>
            </a:r>
          </a:p>
          <a:p>
            <a:r>
              <a:rPr lang="en-US">
                <a:solidFill>
                  <a:schemeClr val="bg1"/>
                </a:solidFill>
              </a:rPr>
              <a:t>Mohanad </a:t>
            </a:r>
            <a:r>
              <a:rPr lang="en-US" dirty="0" err="1">
                <a:solidFill>
                  <a:schemeClr val="bg1"/>
                </a:solidFill>
              </a:rPr>
              <a:t>shehab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511" y="519708"/>
            <a:ext cx="7106483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&amp; Business Impact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19" y="1488400"/>
            <a:ext cx="1646753" cy="1391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5363" y="2198370"/>
            <a:ext cx="2657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00625" y="1828562"/>
            <a:ext cx="24456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Detection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00625" y="2237184"/>
            <a:ext cx="654069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Combining inpatient/outpatient patterns significantly improves fraud detection.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858822" y="2893814"/>
            <a:ext cx="9062918" cy="11430"/>
          </a:xfrm>
          <a:prstGeom prst="roundRect">
            <a:avLst>
              <a:gd name="adj" fmla="val 69457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483" y="2926913"/>
            <a:ext cx="3293507" cy="13913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5363" y="3456503"/>
            <a:ext cx="2657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23942" y="3267075"/>
            <a:ext cx="25793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Optimal Performance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23942" y="3675698"/>
            <a:ext cx="471916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 delivered the best fraud-detection performance.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682139" y="4332327"/>
            <a:ext cx="8239601" cy="11430"/>
          </a:xfrm>
          <a:prstGeom prst="roundRect">
            <a:avLst>
              <a:gd name="adj" fmla="val 69457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166" y="4365427"/>
            <a:ext cx="4940260" cy="139136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5363" y="4895017"/>
            <a:ext cx="2657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47378" y="4705588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Balanced Approach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47378" y="5114211"/>
            <a:ext cx="500014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Class weighting was essential for balancing precision/recall.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05575" y="5770840"/>
            <a:ext cx="7416165" cy="11430"/>
          </a:xfrm>
          <a:prstGeom prst="roundRect">
            <a:avLst>
              <a:gd name="adj" fmla="val 69457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30" y="5803940"/>
            <a:ext cx="6587133" cy="139136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5363" y="6333530"/>
            <a:ext cx="2657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70815" y="5992892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Growth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70815" y="6401514"/>
            <a:ext cx="630912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Error analysis suggests additional features for further reduction of false predictions.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61511" y="7407950"/>
            <a:ext cx="1330737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system offers a robust solution to combat healthcare fraud, protecting billions in Medicare funds.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209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2432090"/>
            <a:ext cx="121920" cy="2093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Critical Issue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628924" y="3179802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Healthcare fraud costs billions annually, impacting Medicare integrity.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748" y="2432090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68" y="2432090"/>
            <a:ext cx="121920" cy="2093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048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0482" y="3179802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an interpretable ML pipeline to detect fraudulent Medicare providers.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75261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4752618"/>
            <a:ext cx="121920" cy="20937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Challenges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628924" y="550033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recall and precision needed, severe class imbalance to manage.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8764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Structure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79" y="1579007"/>
            <a:ext cx="1070610" cy="1284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0464" y="1793081"/>
            <a:ext cx="3368516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Train_Beneficiarydata.csv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20464" y="2256115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Patient demographics and chronic conditions.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79" y="2863810"/>
            <a:ext cx="1070610" cy="1284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0464" y="3077885"/>
            <a:ext cx="3101816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Train_Inpatientdata.csv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20464" y="3540919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Inpatient claims (financial, procedural).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79" y="4148614"/>
            <a:ext cx="1070610" cy="1284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0464" y="4362688"/>
            <a:ext cx="3336965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Train_Outpatientdata.csv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20464" y="4825722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Outpatient claims.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79" y="5433417"/>
            <a:ext cx="1070610" cy="12848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0464" y="564749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Train_labels.csv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520464" y="6110526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Provider-level fraud labels (Yes/No).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6235779" y="6959084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Identifiers: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BenefID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connects beneficiaries to claims;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Provider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connects claims to fraud labels.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884" y="318968"/>
            <a:ext cx="4318992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Exploration: Key Insights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5884" y="971431"/>
            <a:ext cx="1581626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Relationships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05884" y="1268611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Beneficiaries linked to Claims via BeneID.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05884" y="1494592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Claims linked to Providers and Fraud Labels via Provider ID.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5884" y="1720572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Modeling unit is Provider-level, requiring claim aggregation.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05884" y="2022038"/>
            <a:ext cx="2105858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Quality &amp; Preprocessing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05884" y="2319218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Missing chronic condition values imputed with 0.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05884" y="2545199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Claim amount outliers capped at 99th percentile.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05884" y="2771180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Categorical fields one-hot encoded.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405884" y="2997160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Datasets merged, duplicates removed.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405884" y="3223141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80/20 stratified train-test split to preserve fraud ratio.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7464266" y="971431"/>
            <a:ext cx="1492329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Findings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464266" y="1268611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Fraudulent providers show higher claim counts and amounts.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7464266" y="1494592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More inpatient claims per beneficiary.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7464266" y="1720572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More chronic conditions among beneficiaries.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464266" y="2022038"/>
            <a:ext cx="1449943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Fraud Distribution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464266" y="2319218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Non-Fraudulent: 4661 (96.65%)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7464266" y="2609017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Fraudulent: 586 (9.35%)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7464266" y="2898815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Imbalance Ratio: 9.7:1</a:t>
            </a:r>
            <a:endParaRPr lang="en-US" sz="9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266" y="3214807"/>
            <a:ext cx="6767870" cy="67678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6341" y="483513"/>
            <a:ext cx="8184118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Engineering: Provider-Level Aggregation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66341" y="1546384"/>
            <a:ext cx="8184118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created provider-level features by aggregating inpatient and outpatient tables, aligning with Medicare auditing patterns.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966341" y="1920002"/>
            <a:ext cx="8184118" cy="1353741"/>
          </a:xfrm>
          <a:prstGeom prst="roundRect">
            <a:avLst>
              <a:gd name="adj" fmla="val 425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002" y="2064663"/>
            <a:ext cx="411361" cy="41136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4111" y="2177772"/>
            <a:ext cx="185023" cy="1850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1002" y="2613065"/>
            <a:ext cx="171426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 Features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6111002" y="2909649"/>
            <a:ext cx="789479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claims, inpatient claims, outpatient claims.</a:t>
            </a:r>
            <a:endParaRPr lang="en-US" sz="1050" dirty="0"/>
          </a:p>
        </p:txBody>
      </p:sp>
      <p:sp>
        <p:nvSpPr>
          <p:cNvPr id="10" name="Shape 5"/>
          <p:cNvSpPr/>
          <p:nvPr/>
        </p:nvSpPr>
        <p:spPr>
          <a:xfrm>
            <a:off x="5966341" y="3410783"/>
            <a:ext cx="8184118" cy="1353741"/>
          </a:xfrm>
          <a:prstGeom prst="roundRect">
            <a:avLst>
              <a:gd name="adj" fmla="val 425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002" y="3555444"/>
            <a:ext cx="411361" cy="411361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4111" y="3668554"/>
            <a:ext cx="185023" cy="18502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11002" y="4103846"/>
            <a:ext cx="171426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Features</a:t>
            </a:r>
            <a:endParaRPr lang="en-US" sz="1300" dirty="0"/>
          </a:p>
        </p:txBody>
      </p:sp>
      <p:sp>
        <p:nvSpPr>
          <p:cNvPr id="14" name="Text 7"/>
          <p:cNvSpPr/>
          <p:nvPr/>
        </p:nvSpPr>
        <p:spPr>
          <a:xfrm>
            <a:off x="6111002" y="4400431"/>
            <a:ext cx="789479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Mean, sum, max claim amounts.</a:t>
            </a:r>
            <a:endParaRPr lang="en-US" sz="1050" dirty="0"/>
          </a:p>
        </p:txBody>
      </p:sp>
      <p:sp>
        <p:nvSpPr>
          <p:cNvPr id="15" name="Shape 8"/>
          <p:cNvSpPr/>
          <p:nvPr/>
        </p:nvSpPr>
        <p:spPr>
          <a:xfrm>
            <a:off x="5966341" y="4901565"/>
            <a:ext cx="8184118" cy="1353741"/>
          </a:xfrm>
          <a:prstGeom prst="roundRect">
            <a:avLst>
              <a:gd name="adj" fmla="val 425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1002" y="5046226"/>
            <a:ext cx="411361" cy="411361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24111" y="5159335"/>
            <a:ext cx="185023" cy="185023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111002" y="5594628"/>
            <a:ext cx="174950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Beneficiary Features</a:t>
            </a:r>
            <a:endParaRPr lang="en-US" sz="1300" dirty="0"/>
          </a:p>
        </p:txBody>
      </p:sp>
      <p:sp>
        <p:nvSpPr>
          <p:cNvPr id="19" name="Text 10"/>
          <p:cNvSpPr/>
          <p:nvPr/>
        </p:nvSpPr>
        <p:spPr>
          <a:xfrm>
            <a:off x="6111002" y="5891213"/>
            <a:ext cx="789479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Unique beneficiaries, average chronic conditions.</a:t>
            </a:r>
            <a:endParaRPr lang="en-US" sz="1050" dirty="0"/>
          </a:p>
        </p:txBody>
      </p:sp>
      <p:sp>
        <p:nvSpPr>
          <p:cNvPr id="20" name="Shape 11"/>
          <p:cNvSpPr/>
          <p:nvPr/>
        </p:nvSpPr>
        <p:spPr>
          <a:xfrm>
            <a:off x="5966341" y="6392347"/>
            <a:ext cx="8184118" cy="1353741"/>
          </a:xfrm>
          <a:prstGeom prst="roundRect">
            <a:avLst>
              <a:gd name="adj" fmla="val 425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1002" y="6537008"/>
            <a:ext cx="411361" cy="411361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24111" y="6650117"/>
            <a:ext cx="185023" cy="185023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6111002" y="7085409"/>
            <a:ext cx="171426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Ratios</a:t>
            </a:r>
            <a:endParaRPr lang="en-US" sz="1300" dirty="0"/>
          </a:p>
        </p:txBody>
      </p:sp>
      <p:sp>
        <p:nvSpPr>
          <p:cNvPr id="24" name="Text 13"/>
          <p:cNvSpPr/>
          <p:nvPr/>
        </p:nvSpPr>
        <p:spPr>
          <a:xfrm>
            <a:off x="6111002" y="7381994"/>
            <a:ext cx="789479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Inpatient/outpatient ratios, claim-per-beneficiary ratios.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988" y="716161"/>
            <a:ext cx="6593205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Class Imbalance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3988" y="1651278"/>
            <a:ext cx="77288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With fraud cases at approximately 10%, severe class imbalance was a key challenge.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3988" y="2505313"/>
            <a:ext cx="3763327" cy="2137648"/>
          </a:xfrm>
          <a:prstGeom prst="roundRect">
            <a:avLst>
              <a:gd name="adj" fmla="val 5133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88" y="2482453"/>
            <a:ext cx="3763327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2202061"/>
            <a:ext cx="606504" cy="6065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4328" y="2353628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419017" y="3010733"/>
            <a:ext cx="2527459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Weights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6419017" y="3447812"/>
            <a:ext cx="3313271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Best-performing choice, reducing false negatives without oversampling.</a:t>
            </a:r>
            <a:endParaRPr lang="en-US" sz="1550" dirty="0"/>
          </a:p>
        </p:txBody>
      </p:sp>
      <p:sp>
        <p:nvSpPr>
          <p:cNvPr id="11" name="Shape 6"/>
          <p:cNvSpPr/>
          <p:nvPr/>
        </p:nvSpPr>
        <p:spPr>
          <a:xfrm>
            <a:off x="10159484" y="2505313"/>
            <a:ext cx="3763327" cy="2137648"/>
          </a:xfrm>
          <a:prstGeom prst="roundRect">
            <a:avLst>
              <a:gd name="adj" fmla="val 5133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484" y="2482453"/>
            <a:ext cx="3763327" cy="914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7896" y="2202061"/>
            <a:ext cx="606504" cy="6065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919823" y="2353628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384512" y="3010733"/>
            <a:ext cx="277641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SMOTE Oversampling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0384512" y="3447812"/>
            <a:ext cx="3313271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Added noise and distorted financial distributions, not preferred.</a:t>
            </a:r>
            <a:endParaRPr lang="en-US" sz="1550" dirty="0"/>
          </a:p>
        </p:txBody>
      </p:sp>
      <p:sp>
        <p:nvSpPr>
          <p:cNvPr id="17" name="Shape 10"/>
          <p:cNvSpPr/>
          <p:nvPr/>
        </p:nvSpPr>
        <p:spPr>
          <a:xfrm>
            <a:off x="6193988" y="5148382"/>
            <a:ext cx="7728823" cy="1490901"/>
          </a:xfrm>
          <a:prstGeom prst="roundRect">
            <a:avLst>
              <a:gd name="adj" fmla="val 7360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988" y="5125522"/>
            <a:ext cx="7728823" cy="9144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148" y="4845129"/>
            <a:ext cx="606504" cy="606504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937075" y="4996696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2"/>
          <p:cNvSpPr/>
          <p:nvPr/>
        </p:nvSpPr>
        <p:spPr>
          <a:xfrm>
            <a:off x="6419017" y="5653802"/>
            <a:ext cx="2527459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Undersampling</a:t>
            </a:r>
            <a:endParaRPr lang="en-US" sz="1950" dirty="0"/>
          </a:p>
        </p:txBody>
      </p:sp>
      <p:sp>
        <p:nvSpPr>
          <p:cNvPr id="22" name="Text 13"/>
          <p:cNvSpPr/>
          <p:nvPr/>
        </p:nvSpPr>
        <p:spPr>
          <a:xfrm>
            <a:off x="6419017" y="6090880"/>
            <a:ext cx="727876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Resulted in significant loss of valuable information.</a:t>
            </a:r>
            <a:endParaRPr lang="en-US" sz="1550" dirty="0"/>
          </a:p>
        </p:txBody>
      </p:sp>
      <p:sp>
        <p:nvSpPr>
          <p:cNvPr id="23" name="Text 14"/>
          <p:cNvSpPr/>
          <p:nvPr/>
        </p:nvSpPr>
        <p:spPr>
          <a:xfrm>
            <a:off x="6193988" y="6866692"/>
            <a:ext cx="772882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Final decision: Class-weighted models were chosen to effectively manage the imbalance.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9053"/>
            <a:ext cx="65417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Modeling &amp; Algorithms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14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trained and compared various machine learning models to identify the most effective for fraud detection.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79514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3386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Baseline interpretable linear model.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779514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23386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complex non-linear patterns.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77951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23386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simple rule-based behavior.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050393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SVM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50474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for high-dimensional datasets.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5050393"/>
            <a:ext cx="680442" cy="68044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50474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Best overall performance, handles imbalance well.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151"/>
            <a:ext cx="9383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Comparison: Results Table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3558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76117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462" y="2904887"/>
            <a:ext cx="2520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Logistic_Regression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010263" y="2904887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0.901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85592" y="2904887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0.484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360920" y="2904887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0.901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036248" y="2904887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0.630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11577" y="2904887"/>
            <a:ext cx="121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0.970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385596" y="2904887"/>
            <a:ext cx="12165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0.787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41149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462" y="3555206"/>
            <a:ext cx="2520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Random_Forest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010263" y="3555206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0.952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685592" y="3555206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0.836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360920" y="3555206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0.604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036248" y="3555206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0.701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711577" y="3555206"/>
            <a:ext cx="121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0.969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2385596" y="3555206"/>
            <a:ext cx="12165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0.785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06181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28462" y="4205526"/>
            <a:ext cx="2520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Decision_Tree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010263" y="4205526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0.908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685592" y="4205526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0.503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360920" y="4205526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0.792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036248" y="4205526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0.615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0711577" y="4205526"/>
            <a:ext cx="121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0.866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2385596" y="4205526"/>
            <a:ext cx="12165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0.519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471213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028462" y="4855845"/>
            <a:ext cx="2520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SVM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4010263" y="4855845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0.897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5685592" y="4855845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0.474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360920" y="4855845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0.891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9036248" y="4855845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0.619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0711577" y="4855845"/>
            <a:ext cx="121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0.952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12385596" y="4855845"/>
            <a:ext cx="12165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0.579</a:t>
            </a:r>
            <a:endParaRPr lang="en-US" sz="1750" dirty="0"/>
          </a:p>
        </p:txBody>
      </p:sp>
      <p:sp>
        <p:nvSpPr>
          <p:cNvPr id="36" name="Shape 34"/>
          <p:cNvSpPr/>
          <p:nvPr/>
        </p:nvSpPr>
        <p:spPr>
          <a:xfrm>
            <a:off x="801410" y="536245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1028462" y="5506164"/>
            <a:ext cx="2520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4010263" y="5506164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0.946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5685592" y="5506164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0.713</a:t>
            </a: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7360920" y="5506164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0.713</a:t>
            </a:r>
            <a:endParaRPr lang="en-US" sz="1750" dirty="0"/>
          </a:p>
        </p:txBody>
      </p:sp>
      <p:sp>
        <p:nvSpPr>
          <p:cNvPr id="41" name="Text 39"/>
          <p:cNvSpPr/>
          <p:nvPr/>
        </p:nvSpPr>
        <p:spPr>
          <a:xfrm>
            <a:off x="9036248" y="5506164"/>
            <a:ext cx="12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0.713</a:t>
            </a: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10711577" y="5506164"/>
            <a:ext cx="121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0.963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12385596" y="5506164"/>
            <a:ext cx="12165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0.784</a:t>
            </a:r>
            <a:endParaRPr lang="en-US" sz="1750" dirty="0"/>
          </a:p>
        </p:txBody>
      </p:sp>
      <p:sp>
        <p:nvSpPr>
          <p:cNvPr id="44" name="Text 42"/>
          <p:cNvSpPr/>
          <p:nvPr/>
        </p:nvSpPr>
        <p:spPr>
          <a:xfrm>
            <a:off x="793790" y="6275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 consistently outperformed others in PR-AUC and error balance, making it the chosen final model.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5401" y="454819"/>
            <a:ext cx="4135636" cy="516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Analysis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5401" y="1219914"/>
            <a:ext cx="798599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Understanding false positives and negatives is crucial for model refinement.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65401" y="1670566"/>
            <a:ext cx="22860" cy="5394246"/>
          </a:xfrm>
          <a:prstGeom prst="roundRect">
            <a:avLst>
              <a:gd name="adj" fmla="val 3039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88261" y="1670566"/>
            <a:ext cx="7985998" cy="968216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253639" y="1843564"/>
            <a:ext cx="206775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False Positive Case 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53639" y="2201228"/>
            <a:ext cx="764762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Frequent outpatient claims, high diagnosis diversity. </a:t>
            </a: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Fix: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Add temporal stability features.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88261" y="2969538"/>
            <a:ext cx="7985998" cy="1232773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253639" y="3142536"/>
            <a:ext cx="2105382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False Positive Case 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53639" y="3500199"/>
            <a:ext cx="7647623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Many elderly beneficiaries with chronic conditions inflating claim volume. </a:t>
            </a: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Fix: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Add age-adjusted baseline utilization rates.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88261" y="4533067"/>
            <a:ext cx="7985998" cy="968216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253639" y="4706064"/>
            <a:ext cx="218908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False Negative Case 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53639" y="5063728"/>
            <a:ext cx="764762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Small, repeated claims below fraud thresholds. </a:t>
            </a: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Fix: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Add time-series frequency spikes.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088261" y="5832038"/>
            <a:ext cx="7985998" cy="1232773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253639" y="6005036"/>
            <a:ext cx="2231946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False Negative Case 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53639" y="6362700"/>
            <a:ext cx="7647623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Minimal code diversity, suspicious physician-sharing patterns. </a:t>
            </a: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Fix:</a:t>
            </a: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Engineer graph-based physician network features.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6065401" y="7250906"/>
            <a:ext cx="7985998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Largest driver of false positives: demographic complexity. False negatives: under-coding low-amount repeated fraud.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679</Words>
  <Application>Microsoft Office PowerPoint</Application>
  <PresentationFormat>Custom</PresentationFormat>
  <Paragraphs>150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Ahmed Masoud</cp:lastModifiedBy>
  <cp:revision>2</cp:revision>
  <dcterms:created xsi:type="dcterms:W3CDTF">2025-12-03T22:15:10Z</dcterms:created>
  <dcterms:modified xsi:type="dcterms:W3CDTF">2025-12-03T22:22:44Z</dcterms:modified>
</cp:coreProperties>
</file>